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1" r:id="rId2"/>
    <p:sldId id="263" r:id="rId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2928"/>
    <a:srgbClr val="CE2A29"/>
    <a:srgbClr val="CD2A28"/>
    <a:srgbClr val="CC2A29"/>
    <a:srgbClr val="A2211D"/>
    <a:srgbClr val="0F2417"/>
    <a:srgbClr val="E7E7E7"/>
    <a:srgbClr val="E1C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883" autoAdjust="0"/>
  </p:normalViewPr>
  <p:slideViewPr>
    <p:cSldViewPr snapToGrid="0" snapToObjects="1">
      <p:cViewPr>
        <p:scale>
          <a:sx n="103" d="100"/>
          <a:sy n="103" d="100"/>
        </p:scale>
        <p:origin x="-1144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5491D-50B7-6F4A-A45D-0CCBD5257B11}" type="datetimeFigureOut">
              <a:rPr lang="es-ES" smtClean="0"/>
              <a:t>9/4/18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52D1E-A253-1A4D-9E75-F67F8045F0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722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2D1E-A253-1A4D-9E75-F67F8045F0B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618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92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18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84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09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95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5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37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3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0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26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E1C24-05B2-3943-99E3-1199F5C05BE0}" type="datetimeFigureOut">
              <a:rPr lang="es-ES" smtClean="0"/>
              <a:t>9/4/18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0F949-1398-3C40-8C85-5FBB03259DE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85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0" y="3036318"/>
            <a:ext cx="4557759" cy="1264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882" y="5831237"/>
            <a:ext cx="1394182" cy="62223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4258224"/>
            <a:ext cx="4557759" cy="2599775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E2A29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760" y="0"/>
            <a:ext cx="4586240" cy="37442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8449" y="4305874"/>
            <a:ext cx="4169966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Organiza:</a:t>
            </a:r>
          </a:p>
          <a:p>
            <a:pPr algn="ctr"/>
            <a:endParaRPr lang="es-ES" sz="9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/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Facultad de Ciencias Sociales y Jurídicas </a:t>
            </a:r>
          </a:p>
          <a:p>
            <a:pPr algn="ctr"/>
            <a:endParaRPr lang="es-ES" sz="9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/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Colabora:</a:t>
            </a:r>
            <a:endParaRPr lang="es-ES" sz="9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/>
            <a:endParaRPr lang="es-ES" sz="9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>
              <a:lnSpc>
                <a:spcPct val="80000"/>
              </a:lnSpc>
            </a:pPr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Facultad de Derecho</a:t>
            </a:r>
          </a:p>
          <a:p>
            <a:pPr algn="ctr">
              <a:lnSpc>
                <a:spcPct val="80000"/>
              </a:lnSpc>
            </a:pPr>
            <a:endParaRPr lang="es-ES" sz="900" b="1" dirty="0" smtClean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>
              <a:lnSpc>
                <a:spcPct val="80000"/>
              </a:lnSpc>
            </a:pPr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Ilustre colegio de Abogados de Melilla</a:t>
            </a:r>
          </a:p>
          <a:p>
            <a:pPr algn="ctr">
              <a:lnSpc>
                <a:spcPct val="80000"/>
              </a:lnSpc>
            </a:pPr>
            <a:endParaRPr lang="es-ES" sz="9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>
              <a:lnSpc>
                <a:spcPct val="80000"/>
              </a:lnSpc>
            </a:pPr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Consejería de Presidencia y Salud Pública de la Ciudad Autónoma de </a:t>
            </a:r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Melilla</a:t>
            </a:r>
          </a:p>
          <a:p>
            <a:pPr algn="ctr">
              <a:lnSpc>
                <a:spcPct val="60000"/>
              </a:lnSpc>
            </a:pPr>
            <a:endParaRPr lang="es-ES" sz="9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/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Direcci</a:t>
            </a:r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ón Académica</a:t>
            </a:r>
            <a:r>
              <a:rPr lang="es-ES" sz="900" b="1" dirty="0" smtClean="0">
                <a:solidFill>
                  <a:schemeClr val="bg1"/>
                </a:solidFill>
                <a:latin typeface="Minion pro"/>
                <a:cs typeface="Minion pro"/>
              </a:rPr>
              <a:t>:</a:t>
            </a:r>
          </a:p>
          <a:p>
            <a:pPr algn="ctr">
              <a:lnSpc>
                <a:spcPct val="80000"/>
              </a:lnSpc>
            </a:pPr>
            <a:endParaRPr lang="es-ES" sz="9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>
              <a:lnSpc>
                <a:spcPct val="80000"/>
              </a:lnSpc>
            </a:pPr>
            <a:r>
              <a:rPr lang="es-ES" sz="900" b="1" dirty="0">
                <a:solidFill>
                  <a:schemeClr val="bg1"/>
                </a:solidFill>
                <a:latin typeface="Minion pro"/>
                <a:cs typeface="Minion pro"/>
              </a:rPr>
              <a:t>María </a:t>
            </a:r>
            <a:r>
              <a:rPr lang="es-ES" sz="900" b="1" dirty="0" err="1">
                <a:solidFill>
                  <a:schemeClr val="bg1"/>
                </a:solidFill>
                <a:latin typeface="Minion pro"/>
                <a:cs typeface="Minion pro"/>
              </a:rPr>
              <a:t>Furest</a:t>
            </a:r>
            <a:r>
              <a:rPr lang="es-ES" sz="900" b="1" dirty="0">
                <a:solidFill>
                  <a:schemeClr val="bg1"/>
                </a:solidFill>
                <a:latin typeface="Minion pro"/>
                <a:cs typeface="Minion pro"/>
              </a:rPr>
              <a:t> Hernández, Miguel Olmedo </a:t>
            </a:r>
            <a:r>
              <a:rPr lang="es-ES" sz="900" b="1" dirty="0" err="1">
                <a:solidFill>
                  <a:schemeClr val="bg1"/>
                </a:solidFill>
                <a:latin typeface="Minion pro"/>
                <a:cs typeface="Minion pro"/>
              </a:rPr>
              <a:t>Cardenete</a:t>
            </a:r>
            <a:r>
              <a:rPr lang="es-ES" sz="900" b="1" dirty="0">
                <a:solidFill>
                  <a:schemeClr val="bg1"/>
                </a:solidFill>
                <a:latin typeface="Minion pro"/>
                <a:cs typeface="Minion pro"/>
              </a:rPr>
              <a:t> y Juan Antonio Marmolejo Martín</a:t>
            </a:r>
          </a:p>
          <a:p>
            <a:pPr algn="ctr">
              <a:lnSpc>
                <a:spcPct val="80000"/>
              </a:lnSpc>
            </a:pPr>
            <a:r>
              <a:rPr lang="es-ES" sz="900" b="1" dirty="0">
                <a:solidFill>
                  <a:schemeClr val="bg1"/>
                </a:solidFill>
                <a:latin typeface="Minion pro"/>
                <a:cs typeface="Minion pro"/>
              </a:rPr>
              <a:t>Coordinación Académica (área de Derecho Penal) </a:t>
            </a:r>
            <a:endParaRPr lang="es-ES" sz="9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ctr">
              <a:lnSpc>
                <a:spcPct val="80000"/>
              </a:lnSpc>
            </a:pPr>
            <a:r>
              <a:rPr lang="es-ES" sz="900" b="1" dirty="0">
                <a:solidFill>
                  <a:schemeClr val="bg1"/>
                </a:solidFill>
                <a:latin typeface="Minion pro"/>
                <a:cs typeface="Minion pro"/>
              </a:rPr>
              <a:t>Blas </a:t>
            </a:r>
            <a:r>
              <a:rPr lang="es-ES" sz="900" b="1" dirty="0">
                <a:solidFill>
                  <a:schemeClr val="bg1"/>
                </a:solidFill>
                <a:latin typeface="Minion pro"/>
                <a:cs typeface="Minion pro"/>
              </a:rPr>
              <a:t>Jesús Imbroda </a:t>
            </a:r>
            <a:r>
              <a:rPr lang="es-ES" sz="900" b="1" dirty="0" err="1" smtClean="0">
                <a:solidFill>
                  <a:schemeClr val="bg1"/>
                </a:solidFill>
                <a:latin typeface="Minion pro"/>
                <a:cs typeface="Minion pro"/>
              </a:rPr>
              <a:t>Ortíz</a:t>
            </a:r>
            <a:endParaRPr lang="es-ES" sz="1000" b="1" dirty="0">
              <a:solidFill>
                <a:schemeClr val="bg1"/>
              </a:solidFill>
              <a:latin typeface="Minion pro"/>
              <a:cs typeface="Minion pro"/>
            </a:endParaRPr>
          </a:p>
          <a:p>
            <a:pPr algn="just"/>
            <a:endParaRPr lang="es-ES" sz="1400" b="1" dirty="0" smtClean="0">
              <a:latin typeface="Minion pro"/>
              <a:cs typeface="Minion pro"/>
            </a:endParaRPr>
          </a:p>
          <a:p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09071" y="4451689"/>
            <a:ext cx="30638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CA2928"/>
                </a:solidFill>
              </a:rPr>
              <a:t> </a:t>
            </a:r>
            <a:r>
              <a:rPr lang="es-ES_tradnl" sz="1400" b="1" dirty="0">
                <a:solidFill>
                  <a:srgbClr val="CA2928"/>
                </a:solidFill>
              </a:rPr>
              <a:t>12 de abril de 2018 </a:t>
            </a:r>
            <a:endParaRPr lang="es-ES_tradnl" sz="1400" dirty="0">
              <a:solidFill>
                <a:srgbClr val="CA2928"/>
              </a:solidFill>
            </a:endParaRPr>
          </a:p>
          <a:p>
            <a:pPr algn="ctr"/>
            <a:r>
              <a:rPr lang="es-ES_tradnl" sz="1400" dirty="0">
                <a:solidFill>
                  <a:srgbClr val="CA2928"/>
                </a:solidFill>
              </a:rPr>
              <a:t>Sala de Grados del Campus Universitario de Melilla </a:t>
            </a:r>
          </a:p>
          <a:p>
            <a:pPr algn="ctr"/>
            <a:r>
              <a:rPr lang="es-ES_tradnl" sz="1400" b="1" dirty="0">
                <a:solidFill>
                  <a:srgbClr val="CA2928"/>
                </a:solidFill>
              </a:rPr>
              <a:t>13 de abril de 2018 </a:t>
            </a:r>
            <a:endParaRPr lang="es-ES_tradnl" sz="1400" dirty="0">
              <a:solidFill>
                <a:srgbClr val="CA2928"/>
              </a:solidFill>
            </a:endParaRPr>
          </a:p>
          <a:p>
            <a:pPr algn="ctr"/>
            <a:r>
              <a:rPr lang="es-ES_tradnl" sz="1400" dirty="0">
                <a:solidFill>
                  <a:srgbClr val="CA2928"/>
                </a:solidFill>
              </a:rPr>
              <a:t>Ilustre Colegio de Abogados de Melilla </a:t>
            </a:r>
            <a:endParaRPr lang="es-ES" dirty="0">
              <a:solidFill>
                <a:srgbClr val="CA2928"/>
              </a:solidFill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993" y="5770618"/>
            <a:ext cx="1442649" cy="68285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785" y="5770618"/>
            <a:ext cx="780984" cy="74108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82" y="2978776"/>
            <a:ext cx="3982612" cy="13637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3874" y="5857157"/>
            <a:ext cx="1073835" cy="541618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4557759" y="3721708"/>
            <a:ext cx="4586241" cy="536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4829552" y="3767253"/>
            <a:ext cx="413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FFFFFF"/>
                </a:solidFill>
                <a:latin typeface="Andale Mono"/>
                <a:cs typeface="Andale Mono"/>
              </a:rPr>
              <a:t>CUESTIONES ACTUALES DE DERECHO PENAL ECONÓMICO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557761" y="3036316"/>
            <a:ext cx="4590272" cy="707887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4035082" y="3036317"/>
            <a:ext cx="5724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rgbClr val="FFFFFF"/>
                </a:solidFill>
                <a:latin typeface="Andale Mono"/>
                <a:cs typeface="Andale Mono"/>
              </a:rPr>
              <a:t>I JORNADAS JURÍDICAS </a:t>
            </a:r>
          </a:p>
          <a:p>
            <a:pPr algn="ctr"/>
            <a:r>
              <a:rPr lang="es-ES_tradnl" sz="2000" dirty="0" smtClean="0">
                <a:solidFill>
                  <a:srgbClr val="FFFFFF"/>
                </a:solidFill>
                <a:latin typeface="Andale Mono"/>
                <a:cs typeface="Andale Mono"/>
              </a:rPr>
              <a:t>“JOSÉ </a:t>
            </a:r>
            <a:r>
              <a:rPr lang="es-ES_tradnl" sz="2000" dirty="0">
                <a:solidFill>
                  <a:srgbClr val="FFFFFF"/>
                </a:solidFill>
                <a:latin typeface="Andale Mono"/>
                <a:cs typeface="Andale Mono"/>
              </a:rPr>
              <a:t>ANTONIO SÁINZ CANTERO”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277244" y="795214"/>
            <a:ext cx="1601820" cy="157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ángulo 16"/>
          <p:cNvSpPr/>
          <p:nvPr/>
        </p:nvSpPr>
        <p:spPr>
          <a:xfrm>
            <a:off x="2010444" y="401078"/>
            <a:ext cx="238973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00" dirty="0" smtClean="0">
                <a:cs typeface="MinION PRO"/>
              </a:rPr>
              <a:t>Estas I Jornadas Jurídicas son un homenaje al Profesor Sáinz Cantero, nacido en Melilla, Doctor en Derecho por la Universidad de Granada y Premio Extraordinario de Doctorado. Catedrático de Derecho Penal de la Universidad de Santiago de Compostela, donde fue fundador y Director del Departamento de Derecho Penal, Criminología y Ciencia Penitenciaria, así como Secretario General de dicha Universidad. </a:t>
            </a:r>
            <a:r>
              <a:rPr lang="es-ES" sz="1000" dirty="0"/>
              <a:t>El profesor Sáinz Cantero junto a otros muchos premios y menciones profesionales estaba en posesión de la Encomienda de Alfonso X el Sabio.</a:t>
            </a:r>
          </a:p>
          <a:p>
            <a:pPr algn="just"/>
            <a:endParaRPr lang="es-ES" sz="1000" dirty="0" smtClean="0">
              <a:cs typeface="MinION PRO"/>
            </a:endParaRPr>
          </a:p>
          <a:p>
            <a:pPr algn="just"/>
            <a:endParaRPr lang="es-ES" sz="1000" dirty="0"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09000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ángulo 69"/>
          <p:cNvSpPr/>
          <p:nvPr/>
        </p:nvSpPr>
        <p:spPr>
          <a:xfrm>
            <a:off x="4882801" y="3811306"/>
            <a:ext cx="4290115" cy="748764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Rectángulo 70"/>
          <p:cNvSpPr/>
          <p:nvPr/>
        </p:nvSpPr>
        <p:spPr>
          <a:xfrm>
            <a:off x="4882831" y="2894308"/>
            <a:ext cx="4277149" cy="748764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9" name="Rectángulo 68"/>
          <p:cNvSpPr/>
          <p:nvPr/>
        </p:nvSpPr>
        <p:spPr>
          <a:xfrm>
            <a:off x="5367361" y="793158"/>
            <a:ext cx="3805555" cy="748764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/>
          <p:cNvSpPr/>
          <p:nvPr/>
        </p:nvSpPr>
        <p:spPr>
          <a:xfrm>
            <a:off x="-12938" y="2906538"/>
            <a:ext cx="3613955" cy="748764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Rectángulo 43"/>
          <p:cNvSpPr/>
          <p:nvPr/>
        </p:nvSpPr>
        <p:spPr>
          <a:xfrm>
            <a:off x="-12938" y="6047700"/>
            <a:ext cx="3613956" cy="826451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/>
          <p:cNvSpPr/>
          <p:nvPr/>
        </p:nvSpPr>
        <p:spPr>
          <a:xfrm>
            <a:off x="-12938" y="4770722"/>
            <a:ext cx="3613956" cy="748764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-12938" y="3808308"/>
            <a:ext cx="3613956" cy="748764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-12937" y="1907180"/>
            <a:ext cx="3596871" cy="799562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203199" y="677334"/>
            <a:ext cx="26246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sz="1400" b="1" dirty="0" smtClean="0">
              <a:latin typeface="Minion pro"/>
              <a:cs typeface="Minion pro"/>
            </a:endParaRPr>
          </a:p>
          <a:p>
            <a:endParaRPr lang="es-ES" dirty="0"/>
          </a:p>
        </p:txBody>
      </p:sp>
      <p:sp>
        <p:nvSpPr>
          <p:cNvPr id="41" name="Rectángulo 40"/>
          <p:cNvSpPr/>
          <p:nvPr/>
        </p:nvSpPr>
        <p:spPr>
          <a:xfrm>
            <a:off x="573104" y="5260345"/>
            <a:ext cx="2834217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endParaRPr lang="es-ES" sz="1200" dirty="0" smtClean="0">
              <a:latin typeface="MinION PRO"/>
              <a:cs typeface="MinION PRO"/>
            </a:endParaRPr>
          </a:p>
          <a:p>
            <a:pPr algn="just">
              <a:lnSpc>
                <a:spcPct val="90000"/>
              </a:lnSpc>
            </a:pPr>
            <a:endParaRPr lang="es-ES" sz="1200" dirty="0">
              <a:latin typeface="MinION PRO"/>
              <a:cs typeface="MinION PRO"/>
            </a:endParaRPr>
          </a:p>
          <a:p>
            <a:pPr algn="just">
              <a:lnSpc>
                <a:spcPct val="90000"/>
              </a:lnSpc>
            </a:pPr>
            <a:endParaRPr lang="es-ES" sz="1200" dirty="0" smtClean="0">
              <a:latin typeface="MinION PRO"/>
              <a:cs typeface="MinION PRO"/>
            </a:endParaRPr>
          </a:p>
          <a:p>
            <a:pPr algn="just"/>
            <a:endParaRPr lang="es-ES" sz="1200" dirty="0">
              <a:latin typeface="MinION PRO"/>
              <a:cs typeface="MinION PRO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1708" y="140991"/>
            <a:ext cx="3433595" cy="759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endParaRPr lang="es-ES" sz="1050" dirty="0"/>
          </a:p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endParaRPr lang="es-ES" sz="1050" dirty="0"/>
          </a:p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endParaRPr lang="es-ES" sz="1050" dirty="0"/>
          </a:p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endParaRPr lang="es-ES" sz="1050" dirty="0"/>
          </a:p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endParaRPr lang="es-ES" sz="1050" dirty="0"/>
          </a:p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endParaRPr lang="es-ES" sz="1050" dirty="0"/>
          </a:p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endParaRPr lang="es-ES" sz="1050" dirty="0"/>
          </a:p>
          <a:p>
            <a:pPr algn="just">
              <a:lnSpc>
                <a:spcPct val="70000"/>
              </a:lnSpc>
            </a:pPr>
            <a:endParaRPr lang="es-ES" sz="1050" dirty="0"/>
          </a:p>
          <a:p>
            <a:pPr algn="just">
              <a:lnSpc>
                <a:spcPct val="70000"/>
              </a:lnSpc>
            </a:pPr>
            <a:r>
              <a:rPr lang="es-ES" sz="1050" dirty="0"/>
              <a:t/>
            </a:r>
            <a:br>
              <a:rPr lang="es-ES" sz="1050" dirty="0"/>
            </a:br>
            <a:r>
              <a:rPr lang="es-ES" sz="1050" dirty="0"/>
              <a:t/>
            </a:r>
            <a:br>
              <a:rPr lang="es-ES" sz="1050" dirty="0"/>
            </a:br>
            <a:r>
              <a:rPr lang="es-ES" sz="1050" dirty="0" smtClean="0">
                <a:solidFill>
                  <a:schemeClr val="bg1"/>
                </a:solidFill>
              </a:rPr>
              <a:t>10</a:t>
            </a:r>
            <a:r>
              <a:rPr lang="es-ES" sz="1050" dirty="0">
                <a:solidFill>
                  <a:schemeClr val="bg1"/>
                </a:solidFill>
              </a:rPr>
              <a:t>:</a:t>
            </a:r>
            <a:r>
              <a:rPr lang="es-ES" sz="1050" dirty="0" smtClean="0">
                <a:solidFill>
                  <a:schemeClr val="bg1"/>
                </a:solidFill>
              </a:rPr>
              <a:t>00. CONFERENCIA </a:t>
            </a:r>
            <a:r>
              <a:rPr lang="es-ES" sz="1050" dirty="0">
                <a:solidFill>
                  <a:schemeClr val="bg1"/>
                </a:solidFill>
              </a:rPr>
              <a:t>INAUGURAL: </a:t>
            </a:r>
            <a:r>
              <a:rPr lang="es-ES" sz="1050" dirty="0" smtClean="0">
                <a:solidFill>
                  <a:schemeClr val="bg1"/>
                </a:solidFill>
              </a:rPr>
              <a:t>Prof. Dr. D. Lorenzo </a:t>
            </a:r>
            <a:r>
              <a:rPr lang="es-ES" sz="1050" dirty="0">
                <a:solidFill>
                  <a:schemeClr val="bg1"/>
                </a:solidFill>
              </a:rPr>
              <a:t>Morillas Cueva. Catedrático de Derecho Penal de la Universidad de Granada (Cuestiones actuales sobre la responsabilidad penal de las personas jurídicas).</a:t>
            </a:r>
          </a:p>
          <a:p>
            <a:pPr algn="just">
              <a:lnSpc>
                <a:spcPct val="70000"/>
              </a:lnSpc>
            </a:pPr>
            <a:r>
              <a:rPr lang="es-ES" sz="1050" dirty="0"/>
              <a:t/>
            </a:r>
            <a:br>
              <a:rPr lang="es-ES" sz="1050" dirty="0"/>
            </a:br>
            <a:endParaRPr lang="es-ES" sz="1050" dirty="0" smtClean="0"/>
          </a:p>
          <a:p>
            <a:pPr algn="just">
              <a:lnSpc>
                <a:spcPct val="70000"/>
              </a:lnSpc>
            </a:pPr>
            <a:endParaRPr lang="es-ES" sz="1050" dirty="0">
              <a:solidFill>
                <a:srgbClr val="FFFFFF"/>
              </a:solidFill>
            </a:endParaRPr>
          </a:p>
          <a:p>
            <a:pPr algn="just">
              <a:lnSpc>
                <a:spcPct val="70000"/>
              </a:lnSpc>
            </a:pPr>
            <a:endParaRPr lang="es-ES" sz="1050" dirty="0" smtClean="0">
              <a:solidFill>
                <a:srgbClr val="FFFFFF"/>
              </a:solidFill>
            </a:endParaRPr>
          </a:p>
          <a:p>
            <a:pPr algn="just">
              <a:lnSpc>
                <a:spcPct val="50000"/>
              </a:lnSpc>
            </a:pPr>
            <a:endParaRPr lang="es-ES" sz="1050" dirty="0" smtClean="0">
              <a:solidFill>
                <a:srgbClr val="FFFFFF"/>
              </a:solidFill>
            </a:endParaRPr>
          </a:p>
          <a:p>
            <a:pPr algn="just">
              <a:lnSpc>
                <a:spcPct val="70000"/>
              </a:lnSpc>
            </a:pPr>
            <a:r>
              <a:rPr lang="es-ES" sz="1050" dirty="0" smtClean="0">
                <a:solidFill>
                  <a:srgbClr val="FFFFFF"/>
                </a:solidFill>
              </a:rPr>
              <a:t>11</a:t>
            </a:r>
            <a:r>
              <a:rPr lang="es-ES" sz="1050" dirty="0">
                <a:solidFill>
                  <a:srgbClr val="FFFFFF"/>
                </a:solidFill>
              </a:rPr>
              <a:t>:</a:t>
            </a:r>
            <a:r>
              <a:rPr lang="es-ES" sz="1050" dirty="0" smtClean="0">
                <a:solidFill>
                  <a:srgbClr val="FFFFFF"/>
                </a:solidFill>
              </a:rPr>
              <a:t>15. </a:t>
            </a:r>
            <a:r>
              <a:rPr lang="es-ES" sz="1050" dirty="0">
                <a:solidFill>
                  <a:srgbClr val="FFFFFF"/>
                </a:solidFill>
              </a:rPr>
              <a:t>Prof. Dr. D</a:t>
            </a:r>
            <a:r>
              <a:rPr lang="es-ES" sz="1050" dirty="0" smtClean="0">
                <a:solidFill>
                  <a:srgbClr val="FFFFFF"/>
                </a:solidFill>
              </a:rPr>
              <a:t>. José </a:t>
            </a:r>
            <a:r>
              <a:rPr lang="es-ES" sz="1050" dirty="0">
                <a:solidFill>
                  <a:srgbClr val="FFFFFF"/>
                </a:solidFill>
              </a:rPr>
              <a:t>Eduardo </a:t>
            </a:r>
            <a:r>
              <a:rPr lang="es-ES" sz="1050" dirty="0" err="1">
                <a:solidFill>
                  <a:srgbClr val="FFFFFF"/>
                </a:solidFill>
              </a:rPr>
              <a:t>Sáinz</a:t>
            </a:r>
            <a:r>
              <a:rPr lang="es-ES" sz="1050" dirty="0">
                <a:solidFill>
                  <a:srgbClr val="FFFFFF"/>
                </a:solidFill>
              </a:rPr>
              <a:t>-Cantero Caparrós. Catedrático de Derecho Penal de la Universidad de Almería (Aspectos relacionados con la autoría en los delitos económicos).</a:t>
            </a:r>
            <a:br>
              <a:rPr lang="es-ES" sz="1050" dirty="0">
                <a:solidFill>
                  <a:srgbClr val="FFFFFF"/>
                </a:solidFill>
              </a:rPr>
            </a:br>
            <a:endParaRPr lang="es-ES" sz="1050" dirty="0" smtClean="0">
              <a:solidFill>
                <a:srgbClr val="FFFFFF"/>
              </a:solidFill>
            </a:endParaRPr>
          </a:p>
          <a:p>
            <a:pPr algn="just">
              <a:lnSpc>
                <a:spcPct val="70000"/>
              </a:lnSpc>
            </a:pPr>
            <a:r>
              <a:rPr lang="es-ES" sz="1050" dirty="0"/>
              <a:t/>
            </a:r>
            <a:br>
              <a:rPr lang="es-ES" sz="1050" dirty="0"/>
            </a:br>
            <a:endParaRPr lang="es-ES" sz="1050" dirty="0" smtClean="0"/>
          </a:p>
          <a:p>
            <a:pPr algn="just">
              <a:lnSpc>
                <a:spcPct val="70000"/>
              </a:lnSpc>
            </a:pPr>
            <a:r>
              <a:rPr lang="es-ES" sz="1050" dirty="0">
                <a:solidFill>
                  <a:srgbClr val="FFFFFF"/>
                </a:solidFill>
              </a:rPr>
              <a:t/>
            </a:r>
            <a:br>
              <a:rPr lang="es-ES" sz="1050" dirty="0">
                <a:solidFill>
                  <a:srgbClr val="FFFFFF"/>
                </a:solidFill>
              </a:rPr>
            </a:br>
            <a:r>
              <a:rPr lang="es-ES" sz="1050" dirty="0" smtClean="0">
                <a:solidFill>
                  <a:srgbClr val="FFFFFF"/>
                </a:solidFill>
              </a:rPr>
              <a:t>12</a:t>
            </a:r>
            <a:r>
              <a:rPr lang="es-ES" sz="1050" dirty="0">
                <a:solidFill>
                  <a:srgbClr val="FFFFFF"/>
                </a:solidFill>
              </a:rPr>
              <a:t>:</a:t>
            </a:r>
            <a:r>
              <a:rPr lang="es-ES" sz="1050" dirty="0" smtClean="0">
                <a:solidFill>
                  <a:srgbClr val="FFFFFF"/>
                </a:solidFill>
              </a:rPr>
              <a:t>15. </a:t>
            </a:r>
            <a:r>
              <a:rPr lang="es-ES" sz="1050" dirty="0">
                <a:solidFill>
                  <a:srgbClr val="FFFFFF"/>
                </a:solidFill>
              </a:rPr>
              <a:t>Prof. Dr. D</a:t>
            </a:r>
            <a:r>
              <a:rPr lang="es-ES" sz="1050" dirty="0" smtClean="0">
                <a:solidFill>
                  <a:srgbClr val="FFFFFF"/>
                </a:solidFill>
              </a:rPr>
              <a:t>. Miguel </a:t>
            </a:r>
            <a:r>
              <a:rPr lang="es-ES" sz="1050" dirty="0">
                <a:solidFill>
                  <a:srgbClr val="FFFFFF"/>
                </a:solidFill>
              </a:rPr>
              <a:t>Olmedo </a:t>
            </a:r>
            <a:r>
              <a:rPr lang="es-ES" sz="1050" dirty="0" err="1">
                <a:solidFill>
                  <a:srgbClr val="FFFFFF"/>
                </a:solidFill>
              </a:rPr>
              <a:t>Cardenete</a:t>
            </a:r>
            <a:r>
              <a:rPr lang="es-ES" sz="1050" dirty="0">
                <a:solidFill>
                  <a:srgbClr val="FFFFFF"/>
                </a:solidFill>
              </a:rPr>
              <a:t>, Catedrático de Derecho Penal de la Universidad de Granada (El delito de falseamiento de cuentas societarias).</a:t>
            </a:r>
            <a:br>
              <a:rPr lang="es-ES" sz="1050" dirty="0">
                <a:solidFill>
                  <a:srgbClr val="FFFFFF"/>
                </a:solidFill>
              </a:rPr>
            </a:br>
            <a:r>
              <a:rPr lang="es-ES" sz="1050" dirty="0">
                <a:solidFill>
                  <a:srgbClr val="FFFFFF"/>
                </a:solidFill>
              </a:rPr>
              <a:t/>
            </a:r>
            <a:br>
              <a:rPr lang="es-ES" sz="1050" dirty="0">
                <a:solidFill>
                  <a:srgbClr val="FFFFFF"/>
                </a:solidFill>
              </a:rPr>
            </a:br>
            <a:endParaRPr lang="es-ES" sz="1050" dirty="0" smtClean="0">
              <a:solidFill>
                <a:srgbClr val="FFFFFF"/>
              </a:solidFill>
            </a:endParaRPr>
          </a:p>
          <a:p>
            <a:pPr algn="just">
              <a:lnSpc>
                <a:spcPct val="70000"/>
              </a:lnSpc>
            </a:pPr>
            <a:endParaRPr lang="es-ES" sz="1050" dirty="0" smtClean="0">
              <a:solidFill>
                <a:srgbClr val="FFFFFF"/>
              </a:solidFill>
            </a:endParaRPr>
          </a:p>
          <a:p>
            <a:pPr algn="just">
              <a:lnSpc>
                <a:spcPct val="70000"/>
              </a:lnSpc>
            </a:pPr>
            <a:endParaRPr lang="es-ES" sz="1050" dirty="0" smtClean="0">
              <a:solidFill>
                <a:srgbClr val="FFFFFF"/>
              </a:solidFill>
            </a:endParaRPr>
          </a:p>
          <a:p>
            <a:pPr algn="just">
              <a:lnSpc>
                <a:spcPct val="70000"/>
              </a:lnSpc>
            </a:pPr>
            <a:r>
              <a:rPr lang="es-ES" sz="1050" dirty="0"/>
              <a:t/>
            </a:r>
            <a:br>
              <a:rPr lang="es-ES" sz="1050" dirty="0"/>
            </a:br>
            <a:r>
              <a:rPr lang="es-ES" sz="1050" dirty="0">
                <a:solidFill>
                  <a:srgbClr val="FFFFFF"/>
                </a:solidFill>
              </a:rPr>
              <a:t>16:</a:t>
            </a:r>
            <a:r>
              <a:rPr lang="es-ES" sz="1050" dirty="0" smtClean="0">
                <a:solidFill>
                  <a:srgbClr val="FFFFFF"/>
                </a:solidFill>
              </a:rPr>
              <a:t>30. </a:t>
            </a:r>
            <a:r>
              <a:rPr lang="es-ES" sz="1050" dirty="0">
                <a:solidFill>
                  <a:srgbClr val="FFFFFF"/>
                </a:solidFill>
              </a:rPr>
              <a:t>Prof. Dr. D</a:t>
            </a:r>
            <a:r>
              <a:rPr lang="es-ES" sz="1050" dirty="0" smtClean="0">
                <a:solidFill>
                  <a:srgbClr val="FFFFFF"/>
                </a:solidFill>
              </a:rPr>
              <a:t>. Carlos </a:t>
            </a:r>
            <a:r>
              <a:rPr lang="es-ES" sz="1050" dirty="0" err="1">
                <a:solidFill>
                  <a:srgbClr val="FFFFFF"/>
                </a:solidFill>
              </a:rPr>
              <a:t>Aránguez</a:t>
            </a:r>
            <a:r>
              <a:rPr lang="es-ES" sz="1050" dirty="0">
                <a:solidFill>
                  <a:srgbClr val="FFFFFF"/>
                </a:solidFill>
              </a:rPr>
              <a:t> Sánchez. Profesor Titular de Derecho Penal y Abogado. Universidad de Granada (Códigos de conducta corporativa y modelos de prevención delictiva empresarial).</a:t>
            </a:r>
            <a:br>
              <a:rPr lang="es-ES" sz="1050" dirty="0">
                <a:solidFill>
                  <a:srgbClr val="FFFFFF"/>
                </a:solidFill>
              </a:rPr>
            </a:br>
            <a:endParaRPr lang="es-ES" sz="1050" dirty="0" smtClean="0">
              <a:solidFill>
                <a:srgbClr val="FFFFFF"/>
              </a:solidFill>
            </a:endParaRPr>
          </a:p>
          <a:p>
            <a:pPr algn="just">
              <a:lnSpc>
                <a:spcPct val="70000"/>
              </a:lnSpc>
            </a:pPr>
            <a:r>
              <a:rPr lang="es-ES" sz="1050" dirty="0"/>
              <a:t/>
            </a:r>
            <a:br>
              <a:rPr lang="es-ES" sz="1050" dirty="0"/>
            </a:br>
            <a:endParaRPr lang="es-ES" sz="1050" dirty="0"/>
          </a:p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r>
              <a:rPr lang="es-ES" sz="1050" b="1" dirty="0" smtClean="0"/>
              <a:t>17:30</a:t>
            </a:r>
            <a:r>
              <a:rPr lang="es-ES" sz="1050" b="1" dirty="0"/>
              <a:t>.</a:t>
            </a:r>
            <a:r>
              <a:rPr lang="es-ES" sz="1050" b="1" dirty="0" smtClean="0"/>
              <a:t> </a:t>
            </a:r>
            <a:r>
              <a:rPr lang="es-ES" sz="1050" b="1" dirty="0" smtClean="0"/>
              <a:t>Intervenci</a:t>
            </a:r>
            <a:r>
              <a:rPr lang="es-ES" sz="1050" b="1" dirty="0" smtClean="0"/>
              <a:t>ón</a:t>
            </a:r>
            <a:r>
              <a:rPr lang="es-ES" sz="1050" b="1" dirty="0" smtClean="0"/>
              <a:t> de </a:t>
            </a:r>
            <a:r>
              <a:rPr lang="es-ES" sz="1050" b="1" dirty="0" smtClean="0"/>
              <a:t>la Rectora Magnífica de la Universidad de Granada</a:t>
            </a:r>
            <a:r>
              <a:rPr lang="es-ES" sz="1050" b="1" dirty="0"/>
              <a:t>, </a:t>
            </a:r>
            <a:r>
              <a:rPr lang="es-ES" sz="1050" b="1" dirty="0" smtClean="0"/>
              <a:t>Sra. </a:t>
            </a:r>
            <a:r>
              <a:rPr lang="es-ES" sz="1050" b="1" dirty="0" smtClean="0"/>
              <a:t>Dña. Pilar </a:t>
            </a:r>
            <a:r>
              <a:rPr lang="es-ES" sz="1050" b="1" dirty="0" smtClean="0"/>
              <a:t>Aranda Ramírez.</a:t>
            </a:r>
          </a:p>
          <a:p>
            <a:pPr algn="just">
              <a:lnSpc>
                <a:spcPct val="70000"/>
              </a:lnSpc>
            </a:pPr>
            <a:endParaRPr lang="es-ES" sz="1050" b="1" dirty="0" smtClean="0"/>
          </a:p>
          <a:p>
            <a:pPr algn="just">
              <a:lnSpc>
                <a:spcPct val="70000"/>
              </a:lnSpc>
            </a:pPr>
            <a:endParaRPr lang="es-ES" sz="1050" dirty="0" smtClean="0"/>
          </a:p>
          <a:p>
            <a:pPr algn="just">
              <a:lnSpc>
                <a:spcPct val="70000"/>
              </a:lnSpc>
            </a:pPr>
            <a:r>
              <a:rPr lang="es-ES" sz="1050" dirty="0">
                <a:solidFill>
                  <a:srgbClr val="FFFFFF"/>
                </a:solidFill>
              </a:rPr>
              <a:t>17:</a:t>
            </a:r>
            <a:r>
              <a:rPr lang="es-ES" sz="1050" dirty="0" smtClean="0">
                <a:solidFill>
                  <a:srgbClr val="FFFFFF"/>
                </a:solidFill>
              </a:rPr>
              <a:t>40. Prof</a:t>
            </a:r>
            <a:r>
              <a:rPr lang="es-ES" sz="1050" dirty="0">
                <a:solidFill>
                  <a:srgbClr val="FFFFFF"/>
                </a:solidFill>
              </a:rPr>
              <a:t>. Dr. D</a:t>
            </a:r>
            <a:r>
              <a:rPr lang="es-ES" sz="1050" dirty="0" smtClean="0">
                <a:solidFill>
                  <a:srgbClr val="FFFFFF"/>
                </a:solidFill>
              </a:rPr>
              <a:t>. Jesús </a:t>
            </a:r>
            <a:r>
              <a:rPr lang="es-ES" sz="1050" dirty="0">
                <a:solidFill>
                  <a:srgbClr val="FFFFFF"/>
                </a:solidFill>
              </a:rPr>
              <a:t>Barquín Sanz. Profesor Titular de Derecho Penal. Acreditado a Catedrático. Universidad de Granada (El sistema de penas aplicables a las personas jurídicas).</a:t>
            </a:r>
            <a:br>
              <a:rPr lang="es-ES" sz="1050" dirty="0">
                <a:solidFill>
                  <a:srgbClr val="FFFFFF"/>
                </a:solidFill>
              </a:rPr>
            </a:br>
            <a:r>
              <a:rPr lang="es-ES" sz="1050" dirty="0"/>
              <a:t/>
            </a:r>
            <a:br>
              <a:rPr lang="es-ES" sz="1050" dirty="0"/>
            </a:br>
            <a:endParaRPr lang="es-ES" sz="1100" dirty="0" smtClean="0">
              <a:latin typeface="+mj-lt"/>
            </a:endParaRPr>
          </a:p>
          <a:p>
            <a:pPr>
              <a:lnSpc>
                <a:spcPct val="70000"/>
              </a:lnSpc>
            </a:pPr>
            <a:endParaRPr lang="es-ES" sz="1100" dirty="0">
              <a:latin typeface="+mj-lt"/>
            </a:endParaRPr>
          </a:p>
          <a:p>
            <a:pPr>
              <a:lnSpc>
                <a:spcPct val="70000"/>
              </a:lnSpc>
            </a:pPr>
            <a:endParaRPr lang="es-ES" sz="1100" dirty="0" smtClean="0">
              <a:latin typeface="+mj-lt"/>
            </a:endParaRPr>
          </a:p>
          <a:p>
            <a:pPr>
              <a:lnSpc>
                <a:spcPct val="70000"/>
              </a:lnSpc>
            </a:pPr>
            <a:endParaRPr lang="es-ES" sz="1100" dirty="0" smtClean="0">
              <a:latin typeface="+mj-lt"/>
            </a:endParaRPr>
          </a:p>
          <a:p>
            <a:pPr>
              <a:lnSpc>
                <a:spcPct val="70000"/>
              </a:lnSpc>
            </a:pPr>
            <a:r>
              <a:rPr lang="es-ES" sz="1100" dirty="0">
                <a:latin typeface="+mj-lt"/>
              </a:rPr>
              <a:t/>
            </a:r>
            <a:br>
              <a:rPr lang="es-ES" sz="1100" dirty="0">
                <a:latin typeface="+mj-lt"/>
              </a:rPr>
            </a:br>
            <a:endParaRPr lang="es-ES" sz="1100" dirty="0">
              <a:latin typeface="+mj-lt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4489332" y="-16877"/>
            <a:ext cx="4654668" cy="338554"/>
          </a:xfrm>
          <a:prstGeom prst="rect">
            <a:avLst/>
          </a:prstGeom>
          <a:solidFill>
            <a:srgbClr val="CE2A29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MinION PRO"/>
                <a:cs typeface="MinION PRO"/>
              </a:rPr>
              <a:t>PROGRAMA</a:t>
            </a:r>
            <a:endParaRPr lang="es-ES" sz="1600" dirty="0">
              <a:latin typeface="MinION PRO"/>
              <a:cs typeface="MinION PRO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-12936" y="-16877"/>
            <a:ext cx="4654668" cy="338554"/>
          </a:xfrm>
          <a:prstGeom prst="rect">
            <a:avLst/>
          </a:prstGeom>
          <a:solidFill>
            <a:srgbClr val="CE2A29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MinION PRO"/>
                <a:cs typeface="MinION PRO"/>
              </a:rPr>
              <a:t>PROGRAMA</a:t>
            </a:r>
            <a:endParaRPr lang="es-ES" sz="1600" dirty="0">
              <a:latin typeface="MinION PRO"/>
              <a:cs typeface="MinION PRO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/>
          <a:srcRect l="14819" t="4566" r="18340" b="22242"/>
          <a:stretch/>
        </p:blipFill>
        <p:spPr>
          <a:xfrm>
            <a:off x="3593716" y="4770722"/>
            <a:ext cx="683807" cy="76052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4"/>
          <a:srcRect l="13738" t="10346" r="28779" b="15195"/>
          <a:stretch/>
        </p:blipFill>
        <p:spPr>
          <a:xfrm>
            <a:off x="3578451" y="1907180"/>
            <a:ext cx="696714" cy="80766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5"/>
          <a:srcRect l="3670" b="22126"/>
          <a:stretch/>
        </p:blipFill>
        <p:spPr>
          <a:xfrm>
            <a:off x="3588392" y="3800837"/>
            <a:ext cx="700771" cy="76164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6"/>
          <a:srcRect t="1" r="7784" b="22369"/>
          <a:stretch/>
        </p:blipFill>
        <p:spPr>
          <a:xfrm>
            <a:off x="3600151" y="6042932"/>
            <a:ext cx="713808" cy="8296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836" y="2687437"/>
            <a:ext cx="1947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10:45. DEBATE Y PAUSA</a:t>
            </a:r>
            <a:endParaRPr lang="es-ES" sz="1000" dirty="0"/>
          </a:p>
        </p:txBody>
      </p:sp>
      <p:sp>
        <p:nvSpPr>
          <p:cNvPr id="46" name="CuadroTexto 45"/>
          <p:cNvSpPr txBox="1"/>
          <p:nvPr/>
        </p:nvSpPr>
        <p:spPr>
          <a:xfrm>
            <a:off x="75293" y="3612775"/>
            <a:ext cx="1947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12:00. DEBATE Y PAUSA</a:t>
            </a:r>
            <a:endParaRPr lang="es-ES" sz="1000" dirty="0"/>
          </a:p>
        </p:txBody>
      </p:sp>
      <p:sp>
        <p:nvSpPr>
          <p:cNvPr id="47" name="CuadroTexto 46"/>
          <p:cNvSpPr txBox="1"/>
          <p:nvPr/>
        </p:nvSpPr>
        <p:spPr>
          <a:xfrm>
            <a:off x="88543" y="5515400"/>
            <a:ext cx="1947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17:15. DEBATE Y PAUSA</a:t>
            </a:r>
            <a:endParaRPr lang="es-ES" sz="1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52793" y="313752"/>
            <a:ext cx="4235223" cy="1586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100" b="1" u="sng" dirty="0">
                <a:solidFill>
                  <a:prstClr val="black"/>
                </a:solidFill>
              </a:rPr>
              <a:t>JUEVES 12 DE ABRIL</a:t>
            </a:r>
            <a:br>
              <a:rPr lang="es-ES" sz="1100" b="1" u="sng" dirty="0">
                <a:solidFill>
                  <a:prstClr val="black"/>
                </a:solidFill>
              </a:rPr>
            </a:br>
            <a:r>
              <a:rPr lang="es-ES" sz="1100" dirty="0">
                <a:solidFill>
                  <a:prstClr val="black"/>
                </a:solidFill>
              </a:rPr>
              <a:t/>
            </a:r>
            <a:br>
              <a:rPr lang="es-ES" sz="1100" dirty="0">
                <a:solidFill>
                  <a:prstClr val="black"/>
                </a:solidFill>
              </a:rPr>
            </a:br>
            <a:r>
              <a:rPr lang="es-ES" sz="1100" b="1" dirty="0">
                <a:solidFill>
                  <a:prstClr val="black"/>
                </a:solidFill>
              </a:rPr>
              <a:t>S</a:t>
            </a:r>
            <a:r>
              <a:rPr lang="es-ES" sz="1050" b="1" dirty="0">
                <a:solidFill>
                  <a:prstClr val="black"/>
                </a:solidFill>
              </a:rPr>
              <a:t>ESIÓN DE </a:t>
            </a:r>
            <a:r>
              <a:rPr lang="es-ES" sz="1050" b="1" dirty="0" smtClean="0">
                <a:solidFill>
                  <a:prstClr val="black"/>
                </a:solidFill>
              </a:rPr>
              <a:t>MAÑANA</a:t>
            </a:r>
          </a:p>
          <a:p>
            <a:pPr>
              <a:lnSpc>
                <a:spcPct val="70000"/>
              </a:lnSpc>
            </a:pPr>
            <a:endParaRPr lang="es-ES" sz="1050" b="1" dirty="0">
              <a:solidFill>
                <a:prstClr val="black"/>
              </a:solidFill>
            </a:endParaRPr>
          </a:p>
          <a:p>
            <a:pPr algn="just">
              <a:lnSpc>
                <a:spcPct val="70000"/>
              </a:lnSpc>
            </a:pPr>
            <a:r>
              <a:rPr lang="es-ES" sz="1050" b="1" dirty="0" smtClean="0">
                <a:solidFill>
                  <a:prstClr val="black"/>
                </a:solidFill>
              </a:rPr>
              <a:t>09:30. Inauguración </a:t>
            </a:r>
            <a:r>
              <a:rPr lang="es-ES" sz="1050" b="1" dirty="0">
                <a:solidFill>
                  <a:prstClr val="black"/>
                </a:solidFill>
              </a:rPr>
              <a:t>de las Jornadas. </a:t>
            </a:r>
            <a:r>
              <a:rPr lang="es-ES" sz="1050" dirty="0">
                <a:solidFill>
                  <a:prstClr val="black"/>
                </a:solidFill>
              </a:rPr>
              <a:t>Intervienen: Prof. Dr. D. Juan Antonio Marmolejo Martín, Decano de la Facultad de Ciencias Sociales y Jurídicas de Melilla, Prof. Dr. D. Miguel Olmedo </a:t>
            </a:r>
            <a:r>
              <a:rPr lang="es-ES" sz="1050" dirty="0" err="1">
                <a:solidFill>
                  <a:prstClr val="black"/>
                </a:solidFill>
              </a:rPr>
              <a:t>Cardenete</a:t>
            </a:r>
            <a:r>
              <a:rPr lang="es-ES" sz="1050" dirty="0">
                <a:solidFill>
                  <a:prstClr val="black"/>
                </a:solidFill>
              </a:rPr>
              <a:t>, Decano de la Facultad de Derecho de Granada, Prof. Dr. D. José Eduardo </a:t>
            </a:r>
            <a:r>
              <a:rPr lang="es-ES" sz="1050" dirty="0" err="1">
                <a:solidFill>
                  <a:prstClr val="black"/>
                </a:solidFill>
              </a:rPr>
              <a:t>Sáinz</a:t>
            </a:r>
            <a:r>
              <a:rPr lang="es-ES" sz="1050" dirty="0">
                <a:solidFill>
                  <a:prstClr val="black"/>
                </a:solidFill>
              </a:rPr>
              <a:t>-Cantero Caparrós, Catedrático de Derecho Penal de la Universidad de Almería, Excma. Sra. Dña. Mª de la Paz Velázquez </a:t>
            </a:r>
            <a:r>
              <a:rPr lang="es-ES" sz="1050" dirty="0" err="1">
                <a:solidFill>
                  <a:prstClr val="black"/>
                </a:solidFill>
              </a:rPr>
              <a:t>Clavarana</a:t>
            </a:r>
            <a:r>
              <a:rPr lang="es-ES" sz="1050" dirty="0">
                <a:solidFill>
                  <a:prstClr val="black"/>
                </a:solidFill>
              </a:rPr>
              <a:t>, Vicepresidente 2º de la Ciudad Autónoma de Melilla, Prof. Dña. María </a:t>
            </a:r>
            <a:r>
              <a:rPr lang="es-ES" sz="1050" dirty="0" err="1">
                <a:solidFill>
                  <a:prstClr val="black"/>
                </a:solidFill>
              </a:rPr>
              <a:t>Furest</a:t>
            </a:r>
            <a:r>
              <a:rPr lang="es-ES" sz="1050" dirty="0">
                <a:solidFill>
                  <a:prstClr val="black"/>
                </a:solidFill>
              </a:rPr>
              <a:t> Hernández, Directora Académicas de las Jornadas, Excmo. Sr. D. Blas Jesús Imbroda </a:t>
            </a:r>
            <a:r>
              <a:rPr lang="es-ES" sz="1050" dirty="0" err="1">
                <a:solidFill>
                  <a:prstClr val="black"/>
                </a:solidFill>
              </a:rPr>
              <a:t>Ortíz</a:t>
            </a:r>
            <a:r>
              <a:rPr lang="es-ES" sz="1050" dirty="0">
                <a:solidFill>
                  <a:prstClr val="black"/>
                </a:solidFill>
              </a:rPr>
              <a:t>, Decano del Ilustre Colegio de Abogados de Melilla.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43695" t="14638" r="31011" b="65094"/>
          <a:stretch/>
        </p:blipFill>
        <p:spPr>
          <a:xfrm>
            <a:off x="3561684" y="2906538"/>
            <a:ext cx="712472" cy="748764"/>
          </a:xfrm>
          <a:prstGeom prst="rect">
            <a:avLst/>
          </a:prstGeom>
        </p:spPr>
      </p:pic>
      <p:sp>
        <p:nvSpPr>
          <p:cNvPr id="66" name="CuadroTexto 65"/>
          <p:cNvSpPr txBox="1"/>
          <p:nvPr/>
        </p:nvSpPr>
        <p:spPr>
          <a:xfrm>
            <a:off x="97912" y="4545314"/>
            <a:ext cx="19473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/>
              <a:t>SESIÓN DE TARDE</a:t>
            </a:r>
            <a:endParaRPr lang="es-ES" sz="1050" b="1" dirty="0"/>
          </a:p>
        </p:txBody>
      </p:sp>
      <p:sp>
        <p:nvSpPr>
          <p:cNvPr id="52" name="Rectángulo 51"/>
          <p:cNvSpPr/>
          <p:nvPr/>
        </p:nvSpPr>
        <p:spPr>
          <a:xfrm>
            <a:off x="4865767" y="1743518"/>
            <a:ext cx="4294213" cy="748764"/>
          </a:xfrm>
          <a:prstGeom prst="rect">
            <a:avLst/>
          </a:prstGeom>
          <a:solidFill>
            <a:srgbClr val="CE2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/>
          <p:cNvSpPr/>
          <p:nvPr/>
        </p:nvSpPr>
        <p:spPr>
          <a:xfrm>
            <a:off x="5632225" y="362277"/>
            <a:ext cx="3452003" cy="416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70000"/>
              </a:lnSpc>
            </a:pPr>
            <a:r>
              <a:rPr lang="es-ES" sz="1100" b="1" u="sng" dirty="0">
                <a:solidFill>
                  <a:prstClr val="black"/>
                </a:solidFill>
              </a:rPr>
              <a:t>VIERNES 13 DE ABRIL</a:t>
            </a:r>
            <a:r>
              <a:rPr lang="es-ES" sz="1100" b="1" dirty="0">
                <a:solidFill>
                  <a:prstClr val="black"/>
                </a:solidFill>
              </a:rPr>
              <a:t/>
            </a:r>
            <a:br>
              <a:rPr lang="es-ES" sz="1100" b="1" dirty="0">
                <a:solidFill>
                  <a:prstClr val="black"/>
                </a:solidFill>
              </a:rPr>
            </a:br>
            <a:r>
              <a:rPr lang="es-ES" sz="1100" dirty="0">
                <a:solidFill>
                  <a:prstClr val="black"/>
                </a:solidFill>
              </a:rPr>
              <a:t/>
            </a:r>
            <a:br>
              <a:rPr lang="es-ES" sz="1100" dirty="0">
                <a:solidFill>
                  <a:prstClr val="black"/>
                </a:solidFill>
              </a:rPr>
            </a:br>
            <a:r>
              <a:rPr lang="es-ES" sz="1100" b="1" dirty="0">
                <a:solidFill>
                  <a:prstClr val="black"/>
                </a:solidFill>
              </a:rPr>
              <a:t>SESIÓN DE MAÑANA</a:t>
            </a:r>
            <a:br>
              <a:rPr lang="es-ES" sz="1100" b="1" dirty="0">
                <a:solidFill>
                  <a:prstClr val="black"/>
                </a:solidFill>
              </a:rPr>
            </a:br>
            <a:r>
              <a:rPr lang="es-ES" sz="1100" dirty="0">
                <a:solidFill>
                  <a:prstClr val="black"/>
                </a:solidFill>
              </a:rPr>
              <a:t/>
            </a:r>
            <a:br>
              <a:rPr lang="es-ES" sz="1100" dirty="0">
                <a:solidFill>
                  <a:prstClr val="black"/>
                </a:solidFill>
              </a:rPr>
            </a:br>
            <a:endParaRPr lang="es-ES" sz="1100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70000"/>
              </a:lnSpc>
            </a:pPr>
            <a:r>
              <a:rPr lang="es-ES" sz="1100" dirty="0" smtClean="0">
                <a:solidFill>
                  <a:schemeClr val="bg1"/>
                </a:solidFill>
              </a:rPr>
              <a:t>10:00. Prof. Dr. D. Norberto </a:t>
            </a:r>
            <a:r>
              <a:rPr lang="es-ES" sz="1100" dirty="0">
                <a:solidFill>
                  <a:schemeClr val="bg1"/>
                </a:solidFill>
              </a:rPr>
              <a:t>de la Mata Barranco. Catedrático de Derecho Penal de la Universidad del País Vasco (Blanqueo, </a:t>
            </a:r>
            <a:r>
              <a:rPr lang="es-ES" sz="1100" dirty="0" err="1">
                <a:solidFill>
                  <a:schemeClr val="bg1"/>
                </a:solidFill>
              </a:rPr>
              <a:t>compliance</a:t>
            </a:r>
            <a:r>
              <a:rPr lang="es-ES" sz="1100" dirty="0">
                <a:solidFill>
                  <a:schemeClr val="bg1"/>
                </a:solidFill>
              </a:rPr>
              <a:t> y despachos de abogados).</a:t>
            </a:r>
            <a:br>
              <a:rPr lang="es-ES" sz="1100" dirty="0">
                <a:solidFill>
                  <a:schemeClr val="bg1"/>
                </a:solidFill>
              </a:rPr>
            </a:br>
            <a:r>
              <a:rPr lang="es-ES" sz="1100" dirty="0">
                <a:solidFill>
                  <a:prstClr val="black"/>
                </a:solidFill>
              </a:rPr>
              <a:t/>
            </a:r>
            <a:br>
              <a:rPr lang="es-ES" sz="1100" dirty="0">
                <a:solidFill>
                  <a:prstClr val="black"/>
                </a:solidFill>
              </a:rPr>
            </a:br>
            <a:r>
              <a:rPr lang="es-ES" sz="1100" dirty="0">
                <a:solidFill>
                  <a:prstClr val="black"/>
                </a:solidFill>
              </a:rPr>
              <a:t/>
            </a:r>
            <a:br>
              <a:rPr lang="es-ES" sz="1100" dirty="0">
                <a:solidFill>
                  <a:prstClr val="black"/>
                </a:solidFill>
              </a:rPr>
            </a:br>
            <a:endParaRPr lang="es-ES" sz="1100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70000"/>
              </a:lnSpc>
            </a:pPr>
            <a:endParaRPr lang="es-ES" sz="1100" dirty="0" smtClean="0">
              <a:solidFill>
                <a:srgbClr val="FFFFFF"/>
              </a:solidFill>
            </a:endParaRPr>
          </a:p>
          <a:p>
            <a:pPr lvl="0" algn="just">
              <a:lnSpc>
                <a:spcPct val="70000"/>
              </a:lnSpc>
            </a:pPr>
            <a:endParaRPr lang="es-ES" sz="1100" dirty="0">
              <a:solidFill>
                <a:srgbClr val="FFFFFF"/>
              </a:solidFill>
            </a:endParaRPr>
          </a:p>
          <a:p>
            <a:pPr lvl="0" algn="just">
              <a:lnSpc>
                <a:spcPct val="70000"/>
              </a:lnSpc>
            </a:pPr>
            <a:r>
              <a:rPr lang="es-ES" sz="1100" dirty="0" smtClean="0">
                <a:solidFill>
                  <a:srgbClr val="FFFFFF"/>
                </a:solidFill>
              </a:rPr>
              <a:t>11:15. Prof</a:t>
            </a:r>
            <a:r>
              <a:rPr lang="es-ES" sz="1100" dirty="0">
                <a:solidFill>
                  <a:srgbClr val="FFFFFF"/>
                </a:solidFill>
              </a:rPr>
              <a:t>. Dr. D. </a:t>
            </a:r>
            <a:r>
              <a:rPr lang="es-ES" sz="1100" dirty="0" smtClean="0">
                <a:solidFill>
                  <a:srgbClr val="FFFFFF"/>
                </a:solidFill>
              </a:rPr>
              <a:t>Borja </a:t>
            </a:r>
            <a:r>
              <a:rPr lang="es-ES" sz="1100" dirty="0" err="1">
                <a:solidFill>
                  <a:srgbClr val="FFFFFF"/>
                </a:solidFill>
              </a:rPr>
              <a:t>Mapelli</a:t>
            </a:r>
            <a:r>
              <a:rPr lang="es-ES" sz="1100" dirty="0">
                <a:solidFill>
                  <a:srgbClr val="FFFFFF"/>
                </a:solidFill>
              </a:rPr>
              <a:t> </a:t>
            </a:r>
            <a:r>
              <a:rPr lang="es-ES" sz="1100" dirty="0" err="1">
                <a:solidFill>
                  <a:srgbClr val="FFFFFF"/>
                </a:solidFill>
              </a:rPr>
              <a:t>Caffarena</a:t>
            </a:r>
            <a:r>
              <a:rPr lang="es-ES" sz="1100" dirty="0">
                <a:solidFill>
                  <a:srgbClr val="FFFFFF"/>
                </a:solidFill>
              </a:rPr>
              <a:t>. Catedrático de Derecho Penal de la Universidad de Sevilla (Nueva regulación del decomiso).</a:t>
            </a:r>
            <a:br>
              <a:rPr lang="es-ES" sz="1100" dirty="0">
                <a:solidFill>
                  <a:srgbClr val="FFFFFF"/>
                </a:solidFill>
              </a:rPr>
            </a:br>
            <a:r>
              <a:rPr lang="es-ES" sz="1100" dirty="0">
                <a:solidFill>
                  <a:prstClr val="black"/>
                </a:solidFill>
              </a:rPr>
              <a:t/>
            </a:r>
            <a:br>
              <a:rPr lang="es-ES" sz="1100" dirty="0">
                <a:solidFill>
                  <a:prstClr val="black"/>
                </a:solidFill>
              </a:rPr>
            </a:br>
            <a:r>
              <a:rPr lang="es-ES" sz="1100" dirty="0">
                <a:solidFill>
                  <a:prstClr val="black"/>
                </a:solidFill>
              </a:rPr>
              <a:t/>
            </a:r>
            <a:br>
              <a:rPr lang="es-ES" sz="1100" dirty="0">
                <a:solidFill>
                  <a:prstClr val="black"/>
                </a:solidFill>
              </a:rPr>
            </a:br>
            <a:endParaRPr lang="es-ES" sz="1100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70000"/>
              </a:lnSpc>
            </a:pPr>
            <a:endParaRPr lang="es-ES" sz="1100" dirty="0">
              <a:solidFill>
                <a:prstClr val="black"/>
              </a:solidFill>
            </a:endParaRPr>
          </a:p>
          <a:p>
            <a:pPr lvl="0" algn="just">
              <a:lnSpc>
                <a:spcPct val="70000"/>
              </a:lnSpc>
            </a:pPr>
            <a:r>
              <a:rPr lang="es-ES" sz="1050" b="1" dirty="0" smtClean="0">
                <a:solidFill>
                  <a:prstClr val="black"/>
                </a:solidFill>
              </a:rPr>
              <a:t>SESIÓN </a:t>
            </a:r>
            <a:r>
              <a:rPr lang="es-ES" sz="1050" b="1" dirty="0">
                <a:solidFill>
                  <a:prstClr val="black"/>
                </a:solidFill>
              </a:rPr>
              <a:t>DE TARDE</a:t>
            </a:r>
            <a:r>
              <a:rPr lang="es-ES" sz="1050" dirty="0">
                <a:solidFill>
                  <a:prstClr val="black"/>
                </a:solidFill>
              </a:rPr>
              <a:t/>
            </a:r>
            <a:br>
              <a:rPr lang="es-ES" sz="1050" dirty="0">
                <a:solidFill>
                  <a:prstClr val="black"/>
                </a:solidFill>
              </a:rPr>
            </a:br>
            <a:r>
              <a:rPr lang="es-ES" sz="1050" dirty="0">
                <a:solidFill>
                  <a:prstClr val="black"/>
                </a:solidFill>
              </a:rPr>
              <a:t/>
            </a:r>
            <a:br>
              <a:rPr lang="es-ES" sz="1050" dirty="0">
                <a:solidFill>
                  <a:prstClr val="black"/>
                </a:solidFill>
              </a:rPr>
            </a:br>
            <a:endParaRPr lang="es-ES" sz="1050" dirty="0">
              <a:solidFill>
                <a:prstClr val="black"/>
              </a:solidFill>
            </a:endParaRPr>
          </a:p>
          <a:p>
            <a:pPr lvl="0" algn="just">
              <a:lnSpc>
                <a:spcPct val="70000"/>
              </a:lnSpc>
            </a:pPr>
            <a:r>
              <a:rPr lang="es-ES" sz="1050" dirty="0" smtClean="0">
                <a:solidFill>
                  <a:srgbClr val="FFFFFF"/>
                </a:solidFill>
              </a:rPr>
              <a:t>17:00. Prof</a:t>
            </a:r>
            <a:r>
              <a:rPr lang="es-ES" sz="1050" dirty="0">
                <a:solidFill>
                  <a:srgbClr val="FFFFFF"/>
                </a:solidFill>
              </a:rPr>
              <a:t>. Dr. D. </a:t>
            </a:r>
            <a:r>
              <a:rPr lang="es-ES" sz="1050" dirty="0" smtClean="0">
                <a:solidFill>
                  <a:srgbClr val="FFFFFF"/>
                </a:solidFill>
              </a:rPr>
              <a:t>Luigi </a:t>
            </a:r>
            <a:r>
              <a:rPr lang="es-ES" sz="1050" dirty="0" err="1">
                <a:solidFill>
                  <a:srgbClr val="FFFFFF"/>
                </a:solidFill>
              </a:rPr>
              <a:t>Foffani</a:t>
            </a:r>
            <a:r>
              <a:rPr lang="es-ES" sz="1050" dirty="0">
                <a:solidFill>
                  <a:srgbClr val="FFFFFF"/>
                </a:solidFill>
              </a:rPr>
              <a:t>. Catedrático de Derecho Penal de la Universidad de Módena (Italia) (El Derecho Penal Económico desde una perspectiva europea).</a:t>
            </a:r>
            <a:br>
              <a:rPr lang="es-ES" sz="1050" dirty="0">
                <a:solidFill>
                  <a:srgbClr val="FFFFFF"/>
                </a:solidFill>
              </a:rPr>
            </a:br>
            <a:r>
              <a:rPr lang="es-ES" sz="1050" dirty="0">
                <a:solidFill>
                  <a:prstClr val="black"/>
                </a:solidFill>
              </a:rPr>
              <a:t/>
            </a:r>
            <a:br>
              <a:rPr lang="es-ES" sz="1050" dirty="0">
                <a:solidFill>
                  <a:prstClr val="black"/>
                </a:solidFill>
              </a:rPr>
            </a:br>
            <a:r>
              <a:rPr lang="es-ES" sz="1050" dirty="0">
                <a:solidFill>
                  <a:prstClr val="black"/>
                </a:solidFill>
              </a:rPr>
              <a:t/>
            </a:r>
            <a:br>
              <a:rPr lang="es-ES" sz="1050" dirty="0">
                <a:solidFill>
                  <a:prstClr val="black"/>
                </a:solidFill>
              </a:rPr>
            </a:br>
            <a:endParaRPr lang="es-ES" sz="1050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70000"/>
              </a:lnSpc>
            </a:pPr>
            <a:endParaRPr lang="es-ES" sz="1050" dirty="0" smtClean="0">
              <a:solidFill>
                <a:prstClr val="black"/>
              </a:solidFill>
            </a:endParaRPr>
          </a:p>
          <a:p>
            <a:pPr lvl="0" algn="just">
              <a:lnSpc>
                <a:spcPct val="70000"/>
              </a:lnSpc>
            </a:pPr>
            <a:r>
              <a:rPr lang="es-ES" sz="1050" dirty="0" smtClean="0">
                <a:solidFill>
                  <a:srgbClr val="FFFFFF"/>
                </a:solidFill>
              </a:rPr>
              <a:t>18:15. CONFERENCIA </a:t>
            </a:r>
            <a:r>
              <a:rPr lang="es-ES" sz="1050" dirty="0">
                <a:solidFill>
                  <a:srgbClr val="FFFFFF"/>
                </a:solidFill>
              </a:rPr>
              <a:t>DE CLAUSURA: Prof. Dr. D. </a:t>
            </a:r>
            <a:r>
              <a:rPr lang="es-ES" sz="1050" dirty="0" smtClean="0">
                <a:solidFill>
                  <a:srgbClr val="FFFFFF"/>
                </a:solidFill>
              </a:rPr>
              <a:t>Juan </a:t>
            </a:r>
            <a:r>
              <a:rPr lang="es-ES" sz="1050" dirty="0">
                <a:solidFill>
                  <a:srgbClr val="FFFFFF"/>
                </a:solidFill>
              </a:rPr>
              <a:t>José González Rus. Catedrático de Derecho Penal de la Universidad de Córdoba </a:t>
            </a:r>
            <a:r>
              <a:rPr lang="es-ES" sz="1050" dirty="0" smtClean="0">
                <a:solidFill>
                  <a:srgbClr val="FFFFFF"/>
                </a:solidFill>
              </a:rPr>
              <a:t>(Algunas </a:t>
            </a:r>
            <a:r>
              <a:rPr lang="es-ES" sz="1050" dirty="0">
                <a:solidFill>
                  <a:srgbClr val="FFFFFF"/>
                </a:solidFill>
              </a:rPr>
              <a:t>cuestiones procesales y penales sobre la persecución y la represión de la delincuencia </a:t>
            </a:r>
            <a:r>
              <a:rPr lang="es-ES" sz="1050" dirty="0" smtClean="0">
                <a:solidFill>
                  <a:srgbClr val="FFFFFF"/>
                </a:solidFill>
              </a:rPr>
              <a:t>económica)</a:t>
            </a:r>
            <a:r>
              <a:rPr lang="es-ES" sz="105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5643524" y="1523650"/>
            <a:ext cx="1947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10:45. DEBATE Y PAUSA</a:t>
            </a:r>
            <a:endParaRPr lang="es-ES" sz="1000" dirty="0"/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8"/>
          <a:srcRect l="35039" t="13526" r="28144" b="34042"/>
          <a:stretch/>
        </p:blipFill>
        <p:spPr>
          <a:xfrm>
            <a:off x="4854699" y="1743518"/>
            <a:ext cx="683807" cy="748764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5622460" y="2460284"/>
            <a:ext cx="1947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12:00. DEBATE Y PAUSA</a:t>
            </a:r>
            <a:endParaRPr lang="es-ES" sz="1000" dirty="0"/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9"/>
          <a:srcRect r="17679" b="22528"/>
          <a:stretch/>
        </p:blipFill>
        <p:spPr>
          <a:xfrm>
            <a:off x="4845818" y="793158"/>
            <a:ext cx="696713" cy="754316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>
            <a:off x="5629457" y="3598526"/>
            <a:ext cx="1947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17:45. DEBATE Y PAUSA</a:t>
            </a:r>
            <a:endParaRPr lang="es-ES" sz="1000" dirty="0"/>
          </a:p>
        </p:txBody>
      </p:sp>
      <p:sp>
        <p:nvSpPr>
          <p:cNvPr id="68" name="CuadroTexto 67"/>
          <p:cNvSpPr txBox="1"/>
          <p:nvPr/>
        </p:nvSpPr>
        <p:spPr>
          <a:xfrm>
            <a:off x="5660636" y="4562479"/>
            <a:ext cx="194733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19:00. DEBATE</a:t>
            </a:r>
          </a:p>
          <a:p>
            <a:endParaRPr lang="es-ES" sz="1000" dirty="0"/>
          </a:p>
          <a:p>
            <a:r>
              <a:rPr lang="es-ES" sz="1000" dirty="0" smtClean="0"/>
              <a:t>19:15. ACTO DE CLAUSURA</a:t>
            </a:r>
          </a:p>
          <a:p>
            <a:endParaRPr lang="es-ES" sz="900" dirty="0"/>
          </a:p>
          <a:p>
            <a:r>
              <a:rPr lang="es-ES" sz="1000" b="1" dirty="0" smtClean="0"/>
              <a:t>Más información en:</a:t>
            </a:r>
            <a:endParaRPr lang="es-ES" sz="1000" b="1" dirty="0"/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10"/>
          <a:srcRect l="37693" t="22113" r="20828" b="24691"/>
          <a:stretch/>
        </p:blipFill>
        <p:spPr>
          <a:xfrm>
            <a:off x="4869063" y="2899534"/>
            <a:ext cx="709650" cy="748765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 rotWithShape="1">
          <a:blip r:embed="rId11"/>
          <a:srcRect l="42901" t="1060" r="25218" b="57097"/>
          <a:stretch/>
        </p:blipFill>
        <p:spPr>
          <a:xfrm flipH="1">
            <a:off x="4865767" y="3807827"/>
            <a:ext cx="696712" cy="754652"/>
          </a:xfrm>
          <a:prstGeom prst="rect">
            <a:avLst/>
          </a:prstGeom>
        </p:spPr>
      </p:pic>
      <p:sp>
        <p:nvSpPr>
          <p:cNvPr id="72" name="Rectángulo 71"/>
          <p:cNvSpPr/>
          <p:nvPr/>
        </p:nvSpPr>
        <p:spPr>
          <a:xfrm>
            <a:off x="4858148" y="5494450"/>
            <a:ext cx="4298182" cy="1366116"/>
          </a:xfrm>
          <a:prstGeom prst="rect">
            <a:avLst/>
          </a:prstGeom>
          <a:noFill/>
          <a:ln>
            <a:solidFill>
              <a:srgbClr val="CC2A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9537" y="5602493"/>
            <a:ext cx="364290" cy="370465"/>
          </a:xfrm>
          <a:prstGeom prst="rect">
            <a:avLst/>
          </a:prstGeom>
        </p:spPr>
      </p:pic>
      <p:sp>
        <p:nvSpPr>
          <p:cNvPr id="74" name="Rectángulo 73"/>
          <p:cNvSpPr/>
          <p:nvPr/>
        </p:nvSpPr>
        <p:spPr>
          <a:xfrm>
            <a:off x="5310777" y="5627217"/>
            <a:ext cx="9197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000" b="1" dirty="0">
                <a:solidFill>
                  <a:srgbClr val="CE2A29"/>
                </a:solidFill>
                <a:cs typeface="Cambria"/>
              </a:rPr>
              <a:t>@</a:t>
            </a:r>
            <a:r>
              <a:rPr lang="es-ES" sz="1000" b="1" dirty="0" err="1" smtClean="0">
                <a:solidFill>
                  <a:srgbClr val="CE2A29"/>
                </a:solidFill>
                <a:cs typeface="Cambria"/>
              </a:rPr>
              <a:t>FCCSociales</a:t>
            </a:r>
            <a:endParaRPr lang="es-ES" sz="1000" b="1" dirty="0" smtClean="0">
              <a:solidFill>
                <a:srgbClr val="CE2A29"/>
              </a:solidFill>
              <a:cs typeface="Cambria"/>
            </a:endParaRPr>
          </a:p>
          <a:p>
            <a:pPr algn="ctr"/>
            <a:endParaRPr lang="es-ES" sz="1000" b="1" dirty="0">
              <a:solidFill>
                <a:srgbClr val="CC2A29"/>
              </a:solidFill>
              <a:cs typeface="Cambria"/>
            </a:endParaRPr>
          </a:p>
          <a:p>
            <a:pPr algn="ctr"/>
            <a:endParaRPr lang="es-ES" sz="1000" b="1" dirty="0" smtClean="0">
              <a:solidFill>
                <a:srgbClr val="CC2A29"/>
              </a:solidFill>
              <a:cs typeface="Cambria"/>
            </a:endParaRPr>
          </a:p>
        </p:txBody>
      </p:sp>
      <p:pic>
        <p:nvPicPr>
          <p:cNvPr id="75" name="Imagen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9537" y="6046640"/>
            <a:ext cx="341240" cy="335456"/>
          </a:xfrm>
          <a:prstGeom prst="rect">
            <a:avLst/>
          </a:prstGeom>
        </p:spPr>
      </p:pic>
      <p:sp>
        <p:nvSpPr>
          <p:cNvPr id="76" name="Rectángulo 75"/>
          <p:cNvSpPr/>
          <p:nvPr/>
        </p:nvSpPr>
        <p:spPr>
          <a:xfrm>
            <a:off x="5323706" y="6049429"/>
            <a:ext cx="11549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000" b="1" dirty="0" err="1">
                <a:solidFill>
                  <a:srgbClr val="CE2A29"/>
                </a:solidFill>
                <a:cs typeface="Cambria"/>
              </a:rPr>
              <a:t>faciso_ugr_melilla</a:t>
            </a:r>
            <a:endParaRPr lang="es-ES" sz="1000" b="1" dirty="0">
              <a:solidFill>
                <a:srgbClr val="CE2A29"/>
              </a:solidFill>
              <a:cs typeface="Cambria"/>
            </a:endParaRPr>
          </a:p>
          <a:p>
            <a:pPr algn="ctr"/>
            <a:endParaRPr lang="es-ES" sz="1000" b="1" dirty="0">
              <a:solidFill>
                <a:srgbClr val="CC2A29"/>
              </a:solidFill>
              <a:cs typeface="Cambria"/>
            </a:endParaRPr>
          </a:p>
          <a:p>
            <a:pPr algn="ctr"/>
            <a:endParaRPr lang="es-ES" sz="1000" b="1" dirty="0" smtClean="0">
              <a:solidFill>
                <a:srgbClr val="CC2A29"/>
              </a:solidFill>
              <a:cs typeface="Cambria"/>
            </a:endParaRP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69537" y="6450992"/>
            <a:ext cx="347383" cy="358239"/>
          </a:xfrm>
          <a:prstGeom prst="rect">
            <a:avLst/>
          </a:prstGeom>
        </p:spPr>
      </p:pic>
      <p:sp>
        <p:nvSpPr>
          <p:cNvPr id="78" name="Rectángulo 77"/>
          <p:cNvSpPr/>
          <p:nvPr/>
        </p:nvSpPr>
        <p:spPr>
          <a:xfrm>
            <a:off x="5310777" y="6487524"/>
            <a:ext cx="7873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CE2A29"/>
                </a:solidFill>
                <a:cs typeface="Cambria"/>
              </a:rPr>
              <a:t>@</a:t>
            </a:r>
            <a:r>
              <a:rPr lang="es-ES" sz="1000" b="1" dirty="0" err="1" smtClean="0">
                <a:solidFill>
                  <a:srgbClr val="CE2A29"/>
                </a:solidFill>
                <a:cs typeface="Cambria"/>
              </a:rPr>
              <a:t>facisougr</a:t>
            </a:r>
            <a:endParaRPr lang="es-ES" sz="1000" b="1" dirty="0" smtClean="0">
              <a:solidFill>
                <a:srgbClr val="CE2A29"/>
              </a:solidFill>
              <a:cs typeface="Cambria"/>
            </a:endParaRPr>
          </a:p>
          <a:p>
            <a:pPr algn="ctr"/>
            <a:endParaRPr lang="es-ES" sz="1000" b="1" dirty="0">
              <a:solidFill>
                <a:srgbClr val="CC2A29"/>
              </a:solidFill>
              <a:cs typeface="Cambria"/>
            </a:endParaRPr>
          </a:p>
          <a:p>
            <a:pPr algn="ctr"/>
            <a:endParaRPr lang="es-ES" sz="1000" b="1" dirty="0" smtClean="0">
              <a:solidFill>
                <a:srgbClr val="CC2A29"/>
              </a:solidFill>
              <a:cs typeface="Cambria"/>
            </a:endParaRPr>
          </a:p>
        </p:txBody>
      </p:sp>
      <p:pic>
        <p:nvPicPr>
          <p:cNvPr id="79" name="Imagen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2691" y="5673965"/>
            <a:ext cx="1187273" cy="1040696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1788" y="5749940"/>
            <a:ext cx="1028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7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265</Words>
  <Application>Microsoft Macintosh PowerPoint</Application>
  <PresentationFormat>Presentación en pantalla (4:3)</PresentationFormat>
  <Paragraphs>94</Paragraphs>
  <Slides>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3" baseType="lpstr"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Maria Plata Diaz</dc:creator>
  <cp:lastModifiedBy>Ana Maria Plata Diaz</cp:lastModifiedBy>
  <cp:revision>117</cp:revision>
  <dcterms:created xsi:type="dcterms:W3CDTF">2017-10-10T18:27:45Z</dcterms:created>
  <dcterms:modified xsi:type="dcterms:W3CDTF">2018-04-09T14:58:53Z</dcterms:modified>
</cp:coreProperties>
</file>